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tretch>
            <a:fillRect/>
          </a:stretch>
        </p:blipFill>
        <p:spPr>
          <a:xfrm>
            <a:off x="5943600" y="-457200"/>
            <a:ext cx="3657600" cy="36576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-457200" y="2743200"/>
            <a:ext cx="2743200" cy="27432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457200" y="548640"/>
            <a:ext cx="2286000" cy="411480"/>
          </a:xfrm>
          <a:prstGeom prst="rect">
            <a:avLst>
              <a:gd name="adj" fmla="val 22222"/>
            </a:avLst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1"/>
          <p:cNvSpPr/>
          <p:nvPr/>
        </p:nvSpPr>
        <p:spPr>
          <a:xfrm>
            <a:off x="457200" y="54864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MODUL 2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457200" y="109728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200" b="1" spc="400" kern="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ECO-BABY</a:t>
            </a:r>
            <a:endParaRPr lang="en-US" sz="7200" dirty="0"/>
          </a:p>
        </p:txBody>
      </p:sp>
      <p:sp>
        <p:nvSpPr>
          <p:cNvPr id="7" name="Text 3"/>
          <p:cNvSpPr/>
          <p:nvPr/>
        </p:nvSpPr>
        <p:spPr>
          <a:xfrm>
            <a:off x="457200" y="2148840"/>
            <a:ext cx="8229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7200" b="1" spc="400" kern="0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CARE</a:t>
            </a:r>
            <a:endParaRPr lang="en-US" sz="7200" dirty="0"/>
          </a:p>
        </p:txBody>
      </p:sp>
      <p:sp>
        <p:nvSpPr>
          <p:cNvPr id="8" name="Text 4"/>
          <p:cNvSpPr/>
          <p:nvPr/>
        </p:nvSpPr>
        <p:spPr>
          <a:xfrm>
            <a:off x="457200" y="3383280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Merawat Buah Hati, Menjaga Bumi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457200" y="44805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6B9080"/>
                </a:solidFill>
              </a:rPr>
              <a:t>5 Topik Utama  •  30 Slide Interaktif  •  Panduan Lengkap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Fakta Mengejutkan Popok Sekali Pakai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005840"/>
            <a:ext cx="2011680" cy="34747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371600"/>
            <a:ext cx="2011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500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365760" y="23774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A261"/>
                </a:solidFill>
              </a:rPr>
              <a:t>tahun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457200" y="292608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Waktu dekomposisi 1 popok sekali pakai di TPA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1005840"/>
            <a:ext cx="2011680" cy="34747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1371600"/>
            <a:ext cx="2011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6.500</a:t>
            </a:r>
            <a:endParaRPr lang="en-US" sz="4400" dirty="0"/>
          </a:p>
        </p:txBody>
      </p:sp>
      <p:sp>
        <p:nvSpPr>
          <p:cNvPr id="9" name="Text 7"/>
          <p:cNvSpPr/>
          <p:nvPr/>
        </p:nvSpPr>
        <p:spPr>
          <a:xfrm>
            <a:off x="2514600" y="23774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A261"/>
                </a:solidFill>
              </a:rPr>
              <a:t>popok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606040" y="292608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Jumlah popok dipakai per bayi hingga toilet training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005840"/>
            <a:ext cx="2011680" cy="34747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1371600"/>
            <a:ext cx="2011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3,5</a:t>
            </a:r>
            <a:endParaRPr lang="en-US" sz="4400" dirty="0"/>
          </a:p>
        </p:txBody>
      </p:sp>
      <p:sp>
        <p:nvSpPr>
          <p:cNvPr id="13" name="Text 11"/>
          <p:cNvSpPr/>
          <p:nvPr/>
        </p:nvSpPr>
        <p:spPr>
          <a:xfrm>
            <a:off x="4663440" y="23774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A261"/>
                </a:solidFill>
              </a:rPr>
              <a:t>juta ton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54880" y="292608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Sampah popok global per tahun di seluruh dunia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12280" y="1005840"/>
            <a:ext cx="2011680" cy="34747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12280" y="1371600"/>
            <a:ext cx="2011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3x</a:t>
            </a:r>
            <a:endParaRPr lang="en-US" sz="4400" dirty="0"/>
          </a:p>
        </p:txBody>
      </p:sp>
      <p:sp>
        <p:nvSpPr>
          <p:cNvPr id="17" name="Text 15"/>
          <p:cNvSpPr/>
          <p:nvPr/>
        </p:nvSpPr>
        <p:spPr>
          <a:xfrm>
            <a:off x="6812280" y="23774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A261"/>
                </a:solidFill>
              </a:rPr>
              <a:t>lebih banyak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903720" y="2926080"/>
            <a:ext cx="1828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Ruam popok pada bayi pengguna popok sekali pakai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Popok Kain vs Sekali Pakai: Perbandingan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2926080" y="868680"/>
            <a:ext cx="2743200" cy="5029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926080" y="868680"/>
            <a:ext cx="2743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Popok KAIN 🌿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68680"/>
            <a:ext cx="2926080" cy="50292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852160" y="86868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Popok SEKALI PAKAI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274320" y="1508760"/>
            <a:ext cx="256032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50876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</a:rPr>
              <a:t>Biaya Jangka Panjang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926080" y="1508760"/>
            <a:ext cx="274320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1508760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6A4F"/>
                </a:solidFill>
              </a:rPr>
              <a:t>Hemat 70%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852160" y="1508760"/>
            <a:ext cx="2926080" cy="5943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852160" y="1508760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76F51"/>
                </a:solidFill>
              </a:rPr>
              <a:t>Lebih mahal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167128"/>
            <a:ext cx="2560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167128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</a:rPr>
              <a:t>Dampak Lingkungan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926080" y="2167128"/>
            <a:ext cx="274320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926080" y="2167128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6A4F"/>
                </a:solidFill>
              </a:rPr>
              <a:t>Rendah (dapat dicuci)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852160" y="2167128"/>
            <a:ext cx="2926080" cy="5943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52160" y="2167128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76F51"/>
                </a:solidFill>
              </a:rPr>
              <a:t>Tinggi (sampah TPA)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74320" y="2825496"/>
            <a:ext cx="256032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" y="2825496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</a:rPr>
              <a:t>Bahan Kimia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2926080" y="2825496"/>
            <a:ext cx="274320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926080" y="2825496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6A4F"/>
                </a:solidFill>
              </a:rPr>
              <a:t>Bebas kimia berbahaya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852160" y="2825496"/>
            <a:ext cx="2926080" cy="5943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52160" y="2825496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76F51"/>
                </a:solidFill>
              </a:rPr>
              <a:t>Mengandung dioksin, SAP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74320" y="3483864"/>
            <a:ext cx="256032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4320" y="3483864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</a:rPr>
              <a:t>Kenyamanan Bayi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2926080" y="3483864"/>
            <a:ext cx="274320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926080" y="3483864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6A4F"/>
                </a:solidFill>
              </a:rPr>
              <a:t>Lebih bernapas alami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852160" y="3483864"/>
            <a:ext cx="2926080" cy="5943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852160" y="3483864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76F51"/>
                </a:solidFill>
              </a:rPr>
              <a:t>Lebih praktis &amp; kering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274320" y="4142232"/>
            <a:ext cx="256032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E0E0E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74320" y="4142232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4332"/>
                </a:solidFill>
              </a:rPr>
              <a:t>Kemudahan Pakai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2926080" y="4142232"/>
            <a:ext cx="2743200" cy="59436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926080" y="4142232"/>
            <a:ext cx="2743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2D6A4F"/>
                </a:solidFill>
              </a:rPr>
              <a:t>Perlu cuci &amp; jemur</a:t>
            </a:r>
            <a:endParaRPr lang="en-US" sz="1200" dirty="0"/>
          </a:p>
        </p:txBody>
      </p:sp>
      <p:sp>
        <p:nvSpPr>
          <p:cNvPr id="35" name="Shape 33"/>
          <p:cNvSpPr/>
          <p:nvPr/>
        </p:nvSpPr>
        <p:spPr>
          <a:xfrm>
            <a:off x="5852160" y="4142232"/>
            <a:ext cx="2926080" cy="5943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5852160" y="4142232"/>
            <a:ext cx="2926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76F51"/>
                </a:solidFill>
              </a:rPr>
              <a:t>Langsung buang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Jenis-Jenis Popok Kain Modern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42062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914400"/>
            <a:ext cx="420624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9144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Pocket Diaper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146304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Lapisan luar waterproof, isi insert ke dalam kantong. Mudah dicuci &amp; cepat kering.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21031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B788"/>
                </a:solidFill>
              </a:rPr>
              <a:t>✦ Mudah dipakai, bisa diatur daya serapnya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00600" y="914400"/>
            <a:ext cx="42062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00600" y="914400"/>
            <a:ext cx="420624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91440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All-in-One (AIO)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83480" y="146304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Semua komponen menjadi satu kesatuan, mirip popok sekali pakai. Paling praktis.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B788"/>
                </a:solidFill>
              </a:rPr>
              <a:t>✦ Simpel, tidak perlu banyak komponen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926080"/>
            <a:ext cx="42062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926080"/>
            <a:ext cx="420624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9260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Prefold &amp; Cover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48640" y="347472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Kain lipat dengan penutup waterproof terpisah. Pilihan paling ekonomis.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B788"/>
                </a:solidFill>
              </a:rPr>
              <a:t>✦ Hemat biaya, tahan lama, serbaguna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800600" y="2926080"/>
            <a:ext cx="420624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00600" y="2926080"/>
            <a:ext cx="420624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0600" y="292608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Fitted Diaper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983480" y="3474720"/>
            <a:ext cx="3840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Bentuk sudah sesuai anatomi bayi, perlu cover tersendiri untuk waterproof.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983480" y="411480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2B788"/>
                </a:solidFill>
              </a:rPr>
              <a:t>✦ Sangat nyaman &amp; minim bocor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 Merawat Popok Kain dengan Benar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960120" y="1005840"/>
            <a:ext cx="640080" cy="64008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6012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1554480" cy="25603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92024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4C69D"/>
                </a:solidFill>
              </a:rPr>
              <a:t>Lepas &amp; Bilas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2468880"/>
            <a:ext cx="1371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Bilas segera dengan air dingin untuk mencegah noda membandel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651760" y="1005840"/>
            <a:ext cx="640080" cy="64008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65176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148840" y="1828800"/>
            <a:ext cx="1554480" cy="25603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148840" y="192024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4C69D"/>
                </a:solidFill>
              </a:rPr>
              <a:t>Simpan Sementara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240280" y="2468880"/>
            <a:ext cx="1371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Masukkan ke ember basah atau dry pail hingga waktu cuci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343400" y="1005840"/>
            <a:ext cx="640080" cy="64008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34340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3840480" y="1828800"/>
            <a:ext cx="1554480" cy="25603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0480" y="192024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4C69D"/>
                </a:solidFill>
              </a:rPr>
              <a:t>Cuci Dingin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931920" y="2468880"/>
            <a:ext cx="1371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Cuci pra-bilas dengan air dingin tanpa detergen dulu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035040" y="1005840"/>
            <a:ext cx="640080" cy="64008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3504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5532120" y="1828800"/>
            <a:ext cx="1554480" cy="25603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532120" y="192024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4C69D"/>
                </a:solidFill>
              </a:rPr>
              <a:t>Cuci Utama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623560" y="2468880"/>
            <a:ext cx="1371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Cuci dengan detergen ramah bayi pada suhu 40-60°C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7726680" y="1005840"/>
            <a:ext cx="640080" cy="64008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26680" y="100584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5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7223760" y="1828800"/>
            <a:ext cx="1554480" cy="25603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23760" y="192024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74C69D"/>
                </a:solidFill>
              </a:rPr>
              <a:t>Jemur di Matahari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7315200" y="2468880"/>
            <a:ext cx="13716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</a:rPr>
              <a:t>Sinar matahari alami membunuh bakteri &amp; menghilangkan noda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Pilihan Tengah: Popok Biodegradable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9080"/>
                </a:solidFill>
              </a:rPr>
              <a:t>Untuk orang tua yang butuh kepraktisan namun peduli lingkungan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4114800" cy="36576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2801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🌿 Keunggulan Popok Biodegradable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Terbuat dari bahan alami seperti bambu, kapas organik, dan pati jagung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33172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Dapat terurai dalam 75-150 hari dibanding popok biasa yang 500 tahun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283464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Bebas klorin, dioksin, dan fragrance sintetis berbahaya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333756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Cocok untuk bayi dengan kulit sensitif atau alergi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384048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Tersedia dengan kemasan daur ulang &amp; ramah lingkungan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434340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✓ </a:t>
            </a:r>
            <a:pPr indent="0" marL="0">
              <a:buNone/>
            </a:pPr>
            <a:r>
              <a:rPr lang="en-US" sz="1200" dirty="0">
                <a:solidFill>
                  <a:srgbClr val="1B4332"/>
                </a:solidFill>
              </a:rPr>
              <a:t>Harga lebih terjangkau dibanding brand premium konvensional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754880" y="1188720"/>
            <a:ext cx="4023360" cy="36576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937760" y="12801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💡 Tips Memaksimalkan Pilihan Ini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937760" y="192024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Gunakan popok kain saat di rumah, biodegradable saat bepergian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937760" y="260604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Pilih brand dengan program daur ulang atau pengomposan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937760" y="329184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Kombinasikan dengan tisu basah biodegradable organik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937760" y="3977640"/>
            <a:ext cx="3657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Gabungkan dengan popok kain saat tidur malam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74320"/>
            <a:ext cx="1828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0" b="1" dirty="0">
                <a:solidFill>
                  <a:srgbClr val="40916C">
                    <a:alpha val="30000"/>
                  </a:srgbClr>
                </a:solidFill>
              </a:rPr>
              <a:t>03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Makanan Pendamping Organik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MPASI sehat, bergizi, dan bebas pestisida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71600" y="2697480"/>
            <a:ext cx="22860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457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Kapan &amp; Bagaimana Memulai MPASI?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005840"/>
            <a:ext cx="160020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0058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0-6 Bulan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937260" y="1536192"/>
            <a:ext cx="457200" cy="45720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2103120"/>
            <a:ext cx="1600200" cy="274320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219456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0916C"/>
                </a:solidFill>
              </a:rPr>
              <a:t>ASI Eksklusif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269748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Hanya ASI, tidak ada makanan tambahan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084832" y="1005840"/>
            <a:ext cx="1600200" cy="4572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84832" y="10058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 Bulan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656332" y="1536192"/>
            <a:ext cx="457200" cy="457200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084832" y="2103120"/>
            <a:ext cx="1600200" cy="274320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084832" y="219456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52B788"/>
                </a:solidFill>
              </a:rPr>
              <a:t>Mulai MPASI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176272" y="269748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Tanda kesiapan: duduk tegak, bisa meraih makanan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803904" y="1005840"/>
            <a:ext cx="1600200" cy="457200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03904" y="10058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6-9 Bulan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375404" y="1536192"/>
            <a:ext cx="457200" cy="457200"/>
          </a:xfrm>
          <a:prstGeom prst="ellipse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803904" y="2103120"/>
            <a:ext cx="1600200" cy="2743200"/>
          </a:xfrm>
          <a:prstGeom prst="rect">
            <a:avLst/>
          </a:prstGeom>
          <a:solidFill>
            <a:srgbClr val="D8F3DC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803904" y="219456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4A261"/>
                </a:solidFill>
              </a:rPr>
              <a:t>Fase 1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895344" y="269748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Puree halus, 1-2 sendok, 1-2x sehari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522976" y="1005840"/>
            <a:ext cx="1600200" cy="45720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22976" y="10058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9-12 Bulan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094476" y="1536192"/>
            <a:ext cx="457200" cy="457200"/>
          </a:xfrm>
          <a:prstGeom prst="ellipse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522976" y="2103120"/>
            <a:ext cx="1600200" cy="2743200"/>
          </a:xfrm>
          <a:prstGeom prst="rect">
            <a:avLst/>
          </a:prstGeom>
          <a:solidFill>
            <a:srgbClr val="D8F3DC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22976" y="219456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Fase 2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614416" y="269748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Tekstur lembut, 3-4x sehari, variasi meningkat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7242048" y="1005840"/>
            <a:ext cx="1600200" cy="45720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242048" y="10058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12 Bulan+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813548" y="1536192"/>
            <a:ext cx="457200" cy="457200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242048" y="2103120"/>
            <a:ext cx="1600200" cy="2743200"/>
          </a:xfrm>
          <a:prstGeom prst="rect">
            <a:avLst/>
          </a:prstGeom>
          <a:solidFill>
            <a:srgbClr val="D8F3DC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242048" y="2194560"/>
            <a:ext cx="1600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D6A4F"/>
                </a:solidFill>
              </a:rPr>
              <a:t>Makan Keluarga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7333488" y="2697480"/>
            <a:ext cx="14173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Mulai adaptasi makanan keluarga sehat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704088" y="1764792"/>
            <a:ext cx="8138160" cy="0"/>
          </a:xfrm>
          <a:prstGeom prst="line">
            <a:avLst/>
          </a:prstGeom>
          <a:noFill/>
          <a:ln w="25400">
            <a:solidFill>
              <a:srgbClr val="74C69D"/>
            </a:solidFill>
            <a:prstDash val="solid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Menu MPASI Organik Terbaik untuk Bayi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201168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914400"/>
            <a:ext cx="2011680" cy="5029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9144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Sayuran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50876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Brokoli organik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02920" y="213055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Labu kuning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02920" y="2752344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Wortel lokal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02920" y="337413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Bayam organik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02920" y="3995928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Ubi jalar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514600" y="914400"/>
            <a:ext cx="201168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514600" y="914400"/>
            <a:ext cx="2011680" cy="502920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514600" y="9144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Buah-buahan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651760" y="150876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Pisang matang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651760" y="213055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Alpukat premium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2651760" y="2752344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Mangga manis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2651760" y="337413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Pir kukus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2651760" y="3995928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Pepaya lokal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663440" y="914400"/>
            <a:ext cx="201168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663440" y="914400"/>
            <a:ext cx="201168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3440" y="9144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Protein Nabati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00600" y="150876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Kacang merah organik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4800600" y="213055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Lentil organik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4800600" y="2752344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Tahu lokal non-GMO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4800600" y="337413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Tempe organik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4800600" y="3995928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Edamame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812280" y="914400"/>
            <a:ext cx="201168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12280" y="914400"/>
            <a:ext cx="2011680" cy="50292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12280" y="91440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Serealia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949440" y="1508760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Oat organik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6949440" y="2130552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Beras merah organik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949440" y="2752344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Quinoa organik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6949440" y="3374136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Millet (jewawut)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6949440" y="3995928"/>
            <a:ext cx="1737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• Sorgum lokal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 Resep MPASI Organik Mudah &amp; Bergizi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91440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914400"/>
            <a:ext cx="2743200" cy="457200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14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Puree Labu Alpukat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463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A261"/>
                </a:solidFill>
              </a:rPr>
              <a:t>Usia: 6+ bulan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11480" y="18288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📋 Bahan: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11480" y="21031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Labu kuning 50g + Alpukat 30g + ASI/sufor 2 sdm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11480" y="2743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👨‍🍳 Cara: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11480" y="30175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Kukus labu → haluskan → campur alpukat &amp; ASI → blender halus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11480" y="3657600"/>
            <a:ext cx="2560320" cy="2286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365760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6A4F"/>
                </a:solidFill>
              </a:rPr>
              <a:t>✓ Kaya beta-karoten, lemak sehat, &amp; vitamin E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200400" y="91440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0" y="914400"/>
            <a:ext cx="2743200" cy="45720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0" y="914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Bubur Beras Merah Sayur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91840" y="1463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0916C"/>
                </a:solidFill>
              </a:rPr>
              <a:t>Usia: 8+ bulan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291840" y="18288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📋 Bahan: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91840" y="21031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Beras merah 30g + Bayam 20g + Wortel 15g + Kaldu ayam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3291840" y="2743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👨‍🍳 Cara: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291840" y="30175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Masak beras → kukus sayur → haluskan → campurkan bersama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91840" y="3657600"/>
            <a:ext cx="2560320" cy="2286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91840" y="365760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6A4F"/>
                </a:solidFill>
              </a:rPr>
              <a:t>✓ Tinggi serat, zat besi, &amp; antioksidan alami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080760" y="914400"/>
            <a:ext cx="27432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080760" y="914400"/>
            <a:ext cx="2743200" cy="4572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80760" y="914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Tim Ikan Tempe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172200" y="1463040"/>
            <a:ext cx="2560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2B788"/>
                </a:solidFill>
              </a:rPr>
              <a:t>Usia: 10+ bulan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172200" y="18288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📋 Bahan: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172200" y="21031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Ikan kakap 40g + Tempe 25g + Wortel + Tomat + Bawang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172200" y="274320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4332"/>
                </a:solidFill>
              </a:rPr>
              <a:t>👨‍🍳 Cara: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172200" y="3017520"/>
            <a:ext cx="25603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B4332"/>
                </a:solidFill>
              </a:rPr>
              <a:t>Tim semua bahan → haluskan sesuai tekstur bayi → sajikan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172200" y="3657600"/>
            <a:ext cx="2560320" cy="2286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172200" y="365760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D6A4F"/>
                </a:solidFill>
              </a:rPr>
              <a:t>✓ Protein lengkap, probiotik alami, omega-3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40916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Tips Belanja Organik Hemat untuk MPASI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6012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96012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🛒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34440" y="1051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Beli Lokal &amp; Musiman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234440" y="143560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Produk lokal organik lebih segar &amp; jauh lebih hemat dari impor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800600" y="96012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937760" y="96012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🌱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669280" y="105156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Tanam Sendiri di Rumah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669280" y="143560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Bayam, kangkung, tomat cherry mudah ditanam di pot balkon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228600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" y="228600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❄️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1234440" y="23774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Beli &amp; Bekukan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234440" y="276148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Beli dalam jumlah besar, bekukan dalam batch MPASI 1-2 minggu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00600" y="228600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0" y="228600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🏪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5669280" y="237744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Pasar Tani Langsung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669280" y="276148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Farmer's market biasanya 30-50% lebih murah dari supermarket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61188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361188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📱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234440" y="3703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Gabung Komunitas MPASI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234440" y="408736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Tukar resep &amp; info diskon produk organik dengan sesama ibu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00600" y="3611880"/>
            <a:ext cx="4206240" cy="114300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937760" y="3611880"/>
            <a:ext cx="64008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🥦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669280" y="37033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4C69D"/>
                </a:solidFill>
              </a:rPr>
              <a:t>Prioritaskan Dirty Dozen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669280" y="4087368"/>
            <a:ext cx="3200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Fokus organik pada stroberi, apel, bayam, dll yang tinggi pestisida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Apa yang Akan Kita Pelajari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9080"/>
                </a:solidFill>
              </a:rPr>
              <a:t>Modul 2 Eco-Baby Care mencakup 5 topik penting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65760" y="1417320"/>
            <a:ext cx="8412480" cy="566928"/>
          </a:xfrm>
          <a:prstGeom prst="rect">
            <a:avLst/>
          </a:prstGeom>
          <a:solidFill>
            <a:srgbClr val="D8F3DC"/>
          </a:solidFill>
          <a:ln w="12700">
            <a:solidFill>
              <a:srgbClr val="D8F3D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417320"/>
            <a:ext cx="64008" cy="56692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417320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0916C"/>
                </a:solidFill>
              </a:rPr>
              <a:t>01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80160" y="14630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Produk Bayi Ramah Lingkungan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1691640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Memilih produk aman &amp; eco-friendly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8046720" y="1472184"/>
            <a:ext cx="438912" cy="438912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34502" y="1559966"/>
            <a:ext cx="263347" cy="263347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365760" y="2093976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F5E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65760" y="2093976"/>
            <a:ext cx="64008" cy="56692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48640" y="2093976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D6A4F"/>
                </a:solidFill>
              </a:rPr>
              <a:t>02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280160" y="2139696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Popok Kain vs Sekali Pakai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280160" y="2368296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Perbandingan &amp; dampak lingkungan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8046720" y="2148840"/>
            <a:ext cx="438912" cy="438912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502" y="2236622"/>
            <a:ext cx="263347" cy="263347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365760" y="2770632"/>
            <a:ext cx="8412480" cy="566928"/>
          </a:xfrm>
          <a:prstGeom prst="rect">
            <a:avLst/>
          </a:prstGeom>
          <a:solidFill>
            <a:srgbClr val="D8F3DC"/>
          </a:solidFill>
          <a:ln w="12700">
            <a:solidFill>
              <a:srgbClr val="D8F3DC"/>
            </a:solidFill>
            <a:prstDash val="solid"/>
          </a:ln>
        </p:spPr>
      </p:sp>
      <p:sp>
        <p:nvSpPr>
          <p:cNvPr id="19" name="Shape 15"/>
          <p:cNvSpPr/>
          <p:nvPr/>
        </p:nvSpPr>
        <p:spPr>
          <a:xfrm>
            <a:off x="365760" y="2770632"/>
            <a:ext cx="64008" cy="5669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48640" y="2770632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52B788"/>
                </a:solidFill>
              </a:rPr>
              <a:t>03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1280160" y="28163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Makanan Pendamping Organik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1280160" y="3044952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MPASI sehat &amp; alami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8046720" y="2825496"/>
            <a:ext cx="438912" cy="438912"/>
          </a:xfrm>
          <a:prstGeom prst="ellipse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502" y="2913278"/>
            <a:ext cx="263347" cy="263347"/>
          </a:xfrm>
          <a:prstGeom prst="rect">
            <a:avLst/>
          </a:prstGeom>
        </p:spPr>
      </p:pic>
      <p:sp>
        <p:nvSpPr>
          <p:cNvPr id="25" name="Shape 20"/>
          <p:cNvSpPr/>
          <p:nvPr/>
        </p:nvSpPr>
        <p:spPr>
          <a:xfrm>
            <a:off x="365760" y="3447288"/>
            <a:ext cx="84124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8F5E9"/>
            </a:solidFill>
            <a:prstDash val="solid"/>
          </a:ln>
        </p:spPr>
      </p:sp>
      <p:sp>
        <p:nvSpPr>
          <p:cNvPr id="26" name="Shape 21"/>
          <p:cNvSpPr/>
          <p:nvPr/>
        </p:nvSpPr>
        <p:spPr>
          <a:xfrm>
            <a:off x="365760" y="3447288"/>
            <a:ext cx="64008" cy="56692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7" name="Text 22"/>
          <p:cNvSpPr/>
          <p:nvPr/>
        </p:nvSpPr>
        <p:spPr>
          <a:xfrm>
            <a:off x="548640" y="3447288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0916C"/>
                </a:solidFill>
              </a:rPr>
              <a:t>04</a:t>
            </a:r>
            <a:endParaRPr lang="en-US" sz="1600" dirty="0"/>
          </a:p>
        </p:txBody>
      </p:sp>
      <p:sp>
        <p:nvSpPr>
          <p:cNvPr id="28" name="Text 23"/>
          <p:cNvSpPr/>
          <p:nvPr/>
        </p:nvSpPr>
        <p:spPr>
          <a:xfrm>
            <a:off x="1280160" y="349300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Stimulasi Bayi Alami</a:t>
            </a:r>
            <a:endParaRPr lang="en-US" sz="1400" dirty="0"/>
          </a:p>
        </p:txBody>
      </p:sp>
      <p:sp>
        <p:nvSpPr>
          <p:cNvPr id="29" name="Text 24"/>
          <p:cNvSpPr/>
          <p:nvPr/>
        </p:nvSpPr>
        <p:spPr>
          <a:xfrm>
            <a:off x="1280160" y="3721608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Tumbuh optimal tanpa bahan kimia</a:t>
            </a:r>
            <a:endParaRPr lang="en-US" sz="1100" dirty="0"/>
          </a:p>
        </p:txBody>
      </p:sp>
      <p:sp>
        <p:nvSpPr>
          <p:cNvPr id="30" name="Shape 25"/>
          <p:cNvSpPr/>
          <p:nvPr/>
        </p:nvSpPr>
        <p:spPr>
          <a:xfrm>
            <a:off x="8046720" y="3502152"/>
            <a:ext cx="438912" cy="438912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502" y="3589934"/>
            <a:ext cx="263347" cy="263347"/>
          </a:xfrm>
          <a:prstGeom prst="rect">
            <a:avLst/>
          </a:prstGeom>
        </p:spPr>
      </p:pic>
      <p:sp>
        <p:nvSpPr>
          <p:cNvPr id="32" name="Shape 26"/>
          <p:cNvSpPr/>
          <p:nvPr/>
        </p:nvSpPr>
        <p:spPr>
          <a:xfrm>
            <a:off x="365760" y="4123944"/>
            <a:ext cx="8412480" cy="566928"/>
          </a:xfrm>
          <a:prstGeom prst="rect">
            <a:avLst/>
          </a:prstGeom>
          <a:solidFill>
            <a:srgbClr val="D8F3DC"/>
          </a:solidFill>
          <a:ln w="12700">
            <a:solidFill>
              <a:srgbClr val="D8F3DC"/>
            </a:solidFill>
            <a:prstDash val="solid"/>
          </a:ln>
        </p:spPr>
      </p:sp>
      <p:sp>
        <p:nvSpPr>
          <p:cNvPr id="33" name="Shape 27"/>
          <p:cNvSpPr/>
          <p:nvPr/>
        </p:nvSpPr>
        <p:spPr>
          <a:xfrm>
            <a:off x="365760" y="4123944"/>
            <a:ext cx="64008" cy="56692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34" name="Text 28"/>
          <p:cNvSpPr/>
          <p:nvPr/>
        </p:nvSpPr>
        <p:spPr>
          <a:xfrm>
            <a:off x="548640" y="4123944"/>
            <a:ext cx="640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D6A4F"/>
                </a:solidFill>
              </a:rPr>
              <a:t>05</a:t>
            </a:r>
            <a:endParaRPr lang="en-US" sz="1600" dirty="0"/>
          </a:p>
        </p:txBody>
      </p:sp>
      <p:sp>
        <p:nvSpPr>
          <p:cNvPr id="35" name="Text 29"/>
          <p:cNvSpPr/>
          <p:nvPr/>
        </p:nvSpPr>
        <p:spPr>
          <a:xfrm>
            <a:off x="1280160" y="4169664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Tumbuh Kembang Holistik</a:t>
            </a:r>
            <a:endParaRPr lang="en-US" sz="1400" dirty="0"/>
          </a:p>
        </p:txBody>
      </p:sp>
      <p:sp>
        <p:nvSpPr>
          <p:cNvPr id="36" name="Text 30"/>
          <p:cNvSpPr/>
          <p:nvPr/>
        </p:nvSpPr>
        <p:spPr>
          <a:xfrm>
            <a:off x="1280160" y="4398264"/>
            <a:ext cx="5029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Pendekatan menyeluruh &amp; seimbang</a:t>
            </a:r>
            <a:endParaRPr lang="en-US" sz="1100" dirty="0"/>
          </a:p>
        </p:txBody>
      </p:sp>
      <p:sp>
        <p:nvSpPr>
          <p:cNvPr id="37" name="Shape 31"/>
          <p:cNvSpPr/>
          <p:nvPr/>
        </p:nvSpPr>
        <p:spPr>
          <a:xfrm>
            <a:off x="8046720" y="4178808"/>
            <a:ext cx="438912" cy="438912"/>
          </a:xfrm>
          <a:prstGeom prst="ellipse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pic>
        <p:nvPicPr>
          <p:cNvPr id="3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4502" y="4266590"/>
            <a:ext cx="263347" cy="26334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⚠ Makanan yang Harus Dihindari di Tahun Pertama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100584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1097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57200" y="15544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Madu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Risiko botulisme infantil sebelum usia 12 bulan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00400" y="100584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0" y="1097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3337560" y="15544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Garam &amp; Gula Tambahan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37560" y="196596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Organ ginjal bayi belum mampu memproses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080760" y="100584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0760" y="10972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6217920" y="155448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Susu Sapi Murni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17920" y="196596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Protein kompleks, gantikan dengan ASI/formula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0040" y="292608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20040" y="3017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457200" y="347472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Kacang Utuh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3886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Bahaya tersedak, berikan dalam bentuk pasta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200400" y="292608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00400" y="3017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3337560" y="347472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Ikan Tinggi Merkuri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37560" y="3886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Tuna sirip biru, ikan todak, dan hiu mengandung merkuri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080760" y="2926080"/>
            <a:ext cx="2743200" cy="1737360"/>
          </a:xfrm>
          <a:prstGeom prst="rect">
            <a:avLst/>
          </a:prstGeom>
          <a:solidFill>
            <a:srgbClr val="FFF0F0"/>
          </a:solidFill>
          <a:ln w="12700">
            <a:solidFill>
              <a:srgbClr val="FFAAA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80760" y="30175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E76F51"/>
                </a:solidFill>
              </a:rPr>
              <a:t>✕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6217920" y="347472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Makanan Ultra-Proses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17920" y="3886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Tinggi garam, gula, pengawet, tidak bergizi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74320"/>
            <a:ext cx="1828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0" b="1" dirty="0">
                <a:solidFill>
                  <a:srgbClr val="40916C">
                    <a:alpha val="30000"/>
                  </a:srgbClr>
                </a:solidFill>
              </a:rPr>
              <a:t>04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Stimulasi Bayi Alami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Rangsang tumbuh kembang optimal tanpa alat teknologi berlebihan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71600" y="2697480"/>
            <a:ext cx="22860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457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Mengapa Stimulasi Alami Lebih Unggul?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4206240" cy="18288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🌿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1371600" y="100584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</a:rPr>
              <a:t>Pengembangan Sensorik Optimal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Tekstur alami (pasir, rumput, air) merangsang saraf sensori lebih kaya dari mainan plastik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800600" y="914400"/>
            <a:ext cx="4206240" cy="18288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983480" y="100584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💚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5806440" y="100584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</a:rPr>
              <a:t>Ikatan Emosional Lebih Kuat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83480" y="178308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Bermain bersama orang tua menghasilkan hormon oksitosin yang mempererat hubungan bayi-ibu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2926080"/>
            <a:ext cx="4206240" cy="18288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30175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🗣️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1371600" y="301752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</a:rPr>
              <a:t>Perkembangan Bahasa Pesat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379476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Bicara, menyanyikan lagu, bercerita langsung merangsang area Broca &amp; Wernicke di otak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800600" y="2926080"/>
            <a:ext cx="4206240" cy="182880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83480" y="301752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000000"/>
                </a:solidFill>
              </a:rPr>
              <a:t>🧠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806440" y="3017520"/>
            <a:ext cx="3017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4332"/>
                </a:solidFill>
              </a:rPr>
              <a:t>Kreativitas &amp; Pemecahan Masalah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4983480" y="3794760"/>
            <a:ext cx="3840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Mainan sederhana mendorong imajinasi tanpa batasan respons yang diprogram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Aktivitas Stimulasi Sesuai Usia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868680"/>
            <a:ext cx="2011680" cy="4023360"/>
          </a:xfrm>
          <a:prstGeom prst="rect">
            <a:avLst/>
          </a:prstGeom>
          <a:solidFill>
            <a:srgbClr val="2D6A4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868680"/>
            <a:ext cx="2011680" cy="64008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86868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🌙 0-3 Bulan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11480" y="1600200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Skin-to-skin kangaroo care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2359152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Tatap mata &amp; senyum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11480" y="3118104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Nyanyikan lagu lembut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3877056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Pijat bayi organik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468880" y="868680"/>
            <a:ext cx="2011680" cy="4023360"/>
          </a:xfrm>
          <a:prstGeom prst="rect">
            <a:avLst/>
          </a:prstGeom>
          <a:solidFill>
            <a:srgbClr val="2D6A4F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468880" y="868680"/>
            <a:ext cx="2011680" cy="640080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68880" y="86868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🌼 3-6 Bulan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560320" y="1600200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Tummy time di atas rumput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560320" y="2359152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Eksplorasi tekstur alami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560320" y="3118104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Permainan cermin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2560320" y="3877056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Mobil mainan kayu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617720" y="868680"/>
            <a:ext cx="2011680" cy="4023360"/>
          </a:xfrm>
          <a:prstGeom prst="rect">
            <a:avLst/>
          </a:prstGeom>
          <a:solidFill>
            <a:srgbClr val="2D6A4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17720" y="868680"/>
            <a:ext cx="2011680" cy="640080"/>
          </a:xfrm>
          <a:prstGeom prst="rect">
            <a:avLst/>
          </a:prstGeom>
          <a:solidFill>
            <a:srgbClr val="74C69D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17720" y="86868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🌿 6-9 Bulan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09160" y="1600200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Bermain air &amp; pasir bersih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709160" y="2359152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Musik &amp; menari bersama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709160" y="3118104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Buku bergambar alami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709160" y="3877056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Meraih &amp; menggenggam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766560" y="868680"/>
            <a:ext cx="2011680" cy="4023360"/>
          </a:xfrm>
          <a:prstGeom prst="rect">
            <a:avLst/>
          </a:prstGeom>
          <a:solidFill>
            <a:srgbClr val="2D6A4F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766560" y="868680"/>
            <a:ext cx="2011680" cy="64008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766560" y="868680"/>
            <a:ext cx="2011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🌟 9-12 Bulan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858000" y="1600200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Crawling di taman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0" y="2359152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Bermain tanah organik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6858000" y="3118104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Memberi makan burung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6858000" y="3877056"/>
            <a:ext cx="1828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FFFFF"/>
                </a:solidFill>
              </a:rPr>
              <a:t>✦ Menjelajah alam bebas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Bermain di Alam: Investasi Terbaik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4114800" cy="3977640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100584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4332"/>
                </a:solidFill>
              </a:rPr>
              <a:t>🌳 Manfaat Bermain di Alam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5544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Meningkatkan sistem imun (paparan mikroba baik)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548640" y="210312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Sintesis Vitamin D dari sinar matahari alami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48640" y="26517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Perkembangan keseimbangan &amp; koordinasi motorik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48640" y="320040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Mengurangi risiko miopi (penglihatan jarak jauh)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48640" y="374904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Meningkatkan kreativitas &amp; konsentrasi alami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548640" y="42976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B4332"/>
                </a:solidFill>
              </a:rPr>
              <a:t>🌿 Menurunkan tingkat stres kortisol pada bayi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663440" y="914400"/>
            <a:ext cx="4114800" cy="3977640"/>
          </a:xfrm>
          <a:prstGeom prst="rect">
            <a:avLst/>
          </a:prstGeom>
          <a:solidFill>
            <a:srgbClr val="40916C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005840"/>
            <a:ext cx="3749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📍 Ide Lokasi Bermain Alam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46320" y="15544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Taman kota dengan pepohonan rindang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4846320" y="210312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Pantai atau tepi sungai bersih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846320" y="26517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Kebun komunitas atau urban farming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846320" y="320040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Hutan pinus atau area camping keluarga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4846320" y="374904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Sawah atau ladang organik terdekat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846320" y="429768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→ Halaman rumah dengan tanaman lokal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6868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9144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Screen Time vs Stimulasi Alami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960120"/>
            <a:ext cx="3931920" cy="3977640"/>
          </a:xfrm>
          <a:prstGeom prst="rect">
            <a:avLst/>
          </a:prstGeom>
          <a:solidFill>
            <a:srgbClr val="FFF0F0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4320" y="960120"/>
            <a:ext cx="3931920" cy="50292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96012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📱 Screen Time Berlebihan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6002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76F51"/>
                </a:solidFill>
              </a:rPr>
              <a:t>✕ Menghambat perkembangan bahasa sosial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57200" y="2221992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76F51"/>
                </a:solidFill>
              </a:rPr>
              <a:t>✕ Mempengaruhi pola tidur &amp; melatonin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57200" y="2843784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76F51"/>
                </a:solidFill>
              </a:rPr>
              <a:t>✕ Stimulasi pasif, otak tidak aktif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57200" y="3465576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76F51"/>
                </a:solidFill>
              </a:rPr>
              <a:t>✕ Kurangi interaksi manusia bermakna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57200" y="4087368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76F51"/>
                </a:solidFill>
              </a:rPr>
              <a:t>✕ Risiko keterlambatan bicara &amp; sosial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846320" y="960120"/>
            <a:ext cx="3931920" cy="397764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46320" y="960120"/>
            <a:ext cx="3931920" cy="5029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46320" y="96012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🌿 Alternatif Alami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029200" y="160020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6A4F"/>
                </a:solidFill>
              </a:rPr>
              <a:t>✓ Bermain peran &amp; pura-pura kreatif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5029200" y="2221992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6A4F"/>
                </a:solidFill>
              </a:rPr>
              <a:t>✓ Membaca buku bergambar bersama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029200" y="2843784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6A4F"/>
                </a:solidFill>
              </a:rPr>
              <a:t>✓ Bernyanyi &amp; musik dengan alat sederhana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029200" y="3465576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6A4F"/>
                </a:solidFill>
              </a:rPr>
              <a:t>✓ Menggambar &amp; eksplorasi seni bebas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029200" y="4087368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D6A4F"/>
                </a:solidFill>
              </a:rPr>
              <a:t>✓ Berkebun mini bersama bayi &amp; balita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274320" y="475488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9080"/>
                </a:solidFill>
              </a:rPr>
              <a:t>WHO merekomendasikan: ZERO screen time untuk bayi di bawah 24 bulan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74320"/>
            <a:ext cx="1828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0" b="1" dirty="0">
                <a:solidFill>
                  <a:srgbClr val="40916C">
                    <a:alpha val="30000"/>
                  </a:srgbClr>
                </a:solidFill>
              </a:rPr>
              <a:t>05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Tumbuh Kembang Holistik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Pendekatan menyeluruh: fisik, emosi, sosial &amp; spiritual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71600" y="2697480"/>
            <a:ext cx="22860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457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 Aspek Tumbuh Kembang Holistik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8412480" cy="713232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914400"/>
            <a:ext cx="91440" cy="713232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914400"/>
            <a:ext cx="640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💪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25880" y="96012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0916C"/>
                </a:solidFill>
              </a:rPr>
              <a:t>Fisik (Physical)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12801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Motorik kasar &amp; halus, nutrisi, kesehatan tubuh, dan pertumbuhan fisik optimal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65760" y="1737360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" y="1737360"/>
            <a:ext cx="91440" cy="71323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737360"/>
            <a:ext cx="640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🧠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325880" y="178308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2B788"/>
                </a:solidFill>
              </a:rPr>
              <a:t>Kognitif (Cognitive)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325880" y="21031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Kecerdasan, kemampuan berpikir, problem-solving, memori, dan bahasa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560320"/>
            <a:ext cx="8412480" cy="713232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560320"/>
            <a:ext cx="91440" cy="713232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2560320"/>
            <a:ext cx="640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❤️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325880" y="260604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76F51"/>
                </a:solidFill>
              </a:rPr>
              <a:t>Emosi (Emotional)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325880" y="29260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Pengenalan emosi, regulasi diri, keamanan psikologis, dan kepercayaan diri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65760" y="3383280"/>
            <a:ext cx="8412480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383280"/>
            <a:ext cx="91440" cy="713232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83280"/>
            <a:ext cx="640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🤝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1325880" y="342900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4A261"/>
                </a:solidFill>
              </a:rPr>
              <a:t>Sosial (Social)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325880" y="3749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Interaksi dengan orang lain, empati, kerjasama, dan kemampuan bergaul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65760" y="4206240"/>
            <a:ext cx="8412480" cy="713232"/>
          </a:xfrm>
          <a:prstGeom prst="rect">
            <a:avLst/>
          </a:prstGeom>
          <a:solidFill>
            <a:srgbClr val="D8F3DC"/>
          </a:solidFill>
          <a:ln w="12700">
            <a:solidFill>
              <a:srgbClr val="74C69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65760" y="4206240"/>
            <a:ext cx="91440" cy="71323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206240"/>
            <a:ext cx="640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000000"/>
                </a:solidFill>
              </a:rPr>
              <a:t>🌟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1325880" y="4251960"/>
            <a:ext cx="2560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6A4F"/>
                </a:solidFill>
              </a:rPr>
              <a:t>Spiritual (Spiritual)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325880" y="45720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Nilai-nilai kebaikan, rasa syukur, koneksi dengan alam, dan budi pekerti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Lingkungan Sebagai Guru Pertama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914400"/>
            <a:ext cx="274320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914400"/>
            <a:ext cx="2743200" cy="5486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9144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Lingkungan Fisik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02920" y="1600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Ruang bermain aman &amp; alami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02920" y="2350008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Tanaman hijau di rumah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3099816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Sirkulasi udara segar alami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3849624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Material bangunan non-toxic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46120" y="914400"/>
            <a:ext cx="274320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246120" y="914400"/>
            <a:ext cx="2743200" cy="5486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9144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Lingkungan Sosial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383280" y="1600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Keluarga yang hangat &amp; suportif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83280" y="2350008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Teman sebaya positif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383280" y="3099816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Komunitas parenting sehat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383280" y="3849624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Interaksi lintas generasi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126480" y="914400"/>
            <a:ext cx="2743200" cy="393192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26480" y="914400"/>
            <a:ext cx="2743200" cy="54864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0" y="91440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Lingkungan Budaya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263640" y="1600200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Lagu &amp; cerita rakyat lokal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263640" y="2350008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Permainan tradisional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263640" y="3099816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Nilai kearifan lokal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263640" y="3849624"/>
            <a:ext cx="2468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</a:rPr>
              <a:t>🌱 Koneksi dengan alam &amp; tradisi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65760" y="46634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74C69D"/>
                </a:solidFill>
              </a:rPr>
              <a:t>"Bayi bukan hanya tumbuh di dalam keluarga, tetapi BERSAMA seluruh lingkungannya"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Milestone Tumbuh Kembang 0-12 Bulan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914400"/>
            <a:ext cx="20574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914400"/>
            <a:ext cx="205740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20040" y="9144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1-3 Bln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50876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Angkat kepala saat tummy time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57200" y="228600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228600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Fokus pada wajah &amp; cahaya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57200" y="306324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06324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Senyum responsif sosial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57200" y="384048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384048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Suara cooing &amp; guggling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514600" y="914400"/>
            <a:ext cx="20574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514600" y="914400"/>
            <a:ext cx="2057400" cy="5029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514600" y="9144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4-6 Bln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2651760" y="150876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017520" y="150876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Berguling tengkurap ke terlentang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651760" y="228600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017520" y="228600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Meraih &amp; menggenggam benda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651760" y="306324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017520" y="306324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Merespon nama sendiri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2651760" y="384048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017520" y="384048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Mengoceh ba-ba, ma-ma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709160" y="914400"/>
            <a:ext cx="20574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09160" y="914400"/>
            <a:ext cx="2057400" cy="502920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09160" y="9144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7-9 Bln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846320" y="150876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212080" y="150876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Duduk mandiri tanpa bantuan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846320" y="228600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212080" y="228600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Makan makanan jari-jari kecil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4846320" y="306324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212080" y="306324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Stranger anxiety mulai muncul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846320" y="384048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12080" y="384048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Menirukan suara &amp; ekspresi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903720" y="914400"/>
            <a:ext cx="2057400" cy="3977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903720" y="914400"/>
            <a:ext cx="2057400" cy="50292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903720" y="914400"/>
            <a:ext cx="2057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10-12 Bln</a:t>
            </a:r>
            <a:endParaRPr lang="en-US" sz="1500" dirty="0"/>
          </a:p>
        </p:txBody>
      </p:sp>
      <p:sp>
        <p:nvSpPr>
          <p:cNvPr id="39" name="Shape 37"/>
          <p:cNvSpPr/>
          <p:nvPr/>
        </p:nvSpPr>
        <p:spPr>
          <a:xfrm>
            <a:off x="7040880" y="150876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06640" y="150876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Berdiri &amp; mulai melangkah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7040880" y="228600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06640" y="228600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Kata pertama bermakna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7040880" y="306324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406640" y="306324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Bermain permainan giliran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7040880" y="3840480"/>
            <a:ext cx="274320" cy="274320"/>
          </a:xfrm>
          <a:prstGeom prst="rect">
            <a:avLst/>
          </a:prstGeom>
          <a:solidFill>
            <a:srgbClr val="D8F3DC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7406640" y="3840480"/>
            <a:ext cx="14630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B4332"/>
                </a:solidFill>
              </a:rPr>
              <a:t>Minum dari gelas sendiri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74320"/>
            <a:ext cx="1828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0" b="1" dirty="0">
                <a:solidFill>
                  <a:srgbClr val="40916C">
                    <a:alpha val="30000"/>
                  </a:srgbClr>
                </a:solidFill>
              </a:rPr>
              <a:t>01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Produk Bayi Ramah Lingkungan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Panduan memilih produk bayi yang aman &amp; berkelanjutan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71600" y="2697480"/>
            <a:ext cx="22860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457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400800" y="-274320"/>
            <a:ext cx="3200400" cy="32004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457200" y="3200400"/>
            <a:ext cx="2286000" cy="2286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7200" y="6400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Merawat Bayi dengan Hati,</a:t>
            </a:r>
            <a:endParaRPr lang="en-US" sz="3600" dirty="0"/>
          </a:p>
        </p:txBody>
      </p:sp>
      <p:sp>
        <p:nvSpPr>
          <p:cNvPr id="5" name="Text 1"/>
          <p:cNvSpPr/>
          <p:nvPr/>
        </p:nvSpPr>
        <p:spPr>
          <a:xfrm>
            <a:off x="457200" y="146304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74C69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Menjaga Bumi untuk Generasi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457200" y="228600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yang Akan Datang 🌍</a:t>
            </a:r>
            <a:endParaRPr lang="en-US" sz="3600" dirty="0"/>
          </a:p>
        </p:txBody>
      </p:sp>
      <p:sp>
        <p:nvSpPr>
          <p:cNvPr id="7" name="Shape 3"/>
          <p:cNvSpPr/>
          <p:nvPr/>
        </p:nvSpPr>
        <p:spPr>
          <a:xfrm>
            <a:off x="365760" y="3246120"/>
            <a:ext cx="8412480" cy="160020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548640" y="3337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✓ Pilih produk bayi bersertifikat organik &amp; eco-friendly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548640" y="3813048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✓ Pertimbangkan popok kain untuk kurangi sampah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548640" y="4288536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✓ Berikan MPASI organik, lokal, dan bergizi</a:t>
            </a:r>
            <a:endParaRPr lang="en-US" sz="1150" dirty="0"/>
          </a:p>
        </p:txBody>
      </p:sp>
      <p:sp>
        <p:nvSpPr>
          <p:cNvPr id="11" name="Text 7"/>
          <p:cNvSpPr/>
          <p:nvPr/>
        </p:nvSpPr>
        <p:spPr>
          <a:xfrm>
            <a:off x="4754880" y="3337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✓ Stimulasi alami lebih bermakna dari gadget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4754880" y="3813048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✓ Dukung tumbuh kembang holistik dengan cinta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365760" y="484632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9080"/>
                </a:solidFill>
              </a:rPr>
              <a:t>Modul 2 Eco-Baby Care  |  www.ecobabycareIndonesia.id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Mengapa Produk Ramah Lingkungan Penting?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097280"/>
            <a:ext cx="2651760" cy="3474720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371600" y="1280160"/>
            <a:ext cx="640080" cy="64008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9616" y="1408176"/>
            <a:ext cx="384048" cy="38404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65760" y="210312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Kulit Bayi Lebih Sensitif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02920" y="2743200"/>
            <a:ext cx="23774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Kulit bayi 5x lebih tipis dari orang dewasa, mudah menyerap bahan kimia berbahaya dari produk perawatan.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00400" y="1097280"/>
            <a:ext cx="2651760" cy="3474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206240" y="1280160"/>
            <a:ext cx="640080" cy="64008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256" y="1408176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200400" y="210312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Dampak Lingkungan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3337560" y="2743200"/>
            <a:ext cx="23774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Produk konvensional menghasilkan 300.000+ ton sampah plastik per tahun dari kemasan &amp; produk sekali pakai.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6035040" y="1097280"/>
            <a:ext cx="2651760" cy="34747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7040880" y="1280160"/>
            <a:ext cx="640080" cy="640080"/>
          </a:xfrm>
          <a:prstGeom prst="ellipse">
            <a:avLst/>
          </a:prstGeom>
          <a:solidFill>
            <a:srgbClr val="000000"/>
          </a:solidFill>
          <a:ln w="12700">
            <a:solidFill>
              <a:srgbClr val="000000"/>
            </a:solidFill>
            <a:prstDash val="solid"/>
          </a:ln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8896" y="1408176"/>
            <a:ext cx="384048" cy="38404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035040" y="2103120"/>
            <a:ext cx="2651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Masa Depan Lebih Sehat</a:t>
            </a:r>
            <a:endParaRPr lang="en-US" sz="1400" dirty="0"/>
          </a:p>
        </p:txBody>
      </p:sp>
      <p:sp>
        <p:nvSpPr>
          <p:cNvPr id="17" name="Text 12"/>
          <p:cNvSpPr/>
          <p:nvPr/>
        </p:nvSpPr>
        <p:spPr>
          <a:xfrm>
            <a:off x="6172200" y="2743200"/>
            <a:ext cx="23774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Pilihan eco-friendly hari ini menentukan kualitas udara, air, dan tanah yang akan diwariskan kepada anak kita.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Mengenal Label &amp; Sertifikasi Eco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6868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9080"/>
                </a:solidFill>
              </a:rPr>
              <a:t>Kenali label ini saat memilih produk bayi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32588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325880"/>
            <a:ext cx="2743200" cy="38404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3258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USDA Organic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Bahan organik tersertifikasi, bebas pestisida sintetis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46120" y="132588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246120" y="1325880"/>
            <a:ext cx="2743200" cy="38404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46120" y="13258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ECOCERT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337560" y="178308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Standar kosmetik organik &amp; natural internasional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32588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26480" y="1325880"/>
            <a:ext cx="274320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126480" y="132588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COSMOS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17920" y="178308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Sertifikasi kosmetik organik Eropa terpercaya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65760" y="306324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3063240"/>
            <a:ext cx="2743200" cy="384048"/>
          </a:xfrm>
          <a:prstGeom prst="rect">
            <a:avLst/>
          </a:prstGeom>
          <a:solidFill>
            <a:srgbClr val="F4A261"/>
          </a:solidFill>
          <a:ln w="12700">
            <a:solidFill>
              <a:srgbClr val="F4A26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3063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Cruelty-Free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35204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Tidak diuji pada hewan, etis &amp; berkelanjutan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246120" y="306324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46120" y="3063240"/>
            <a:ext cx="2743200" cy="384048"/>
          </a:xfrm>
          <a:prstGeom prst="rect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246120" y="3063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FSC Certified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3337560" y="35204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Kemasan dari kayu hutan dikelola bertanggung jawab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126480" y="3063240"/>
            <a:ext cx="27432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26480" y="3063240"/>
            <a:ext cx="2743200" cy="384048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26480" y="3063240"/>
            <a:ext cx="2743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BPOM RI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217920" y="35204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Tersertifikasi Badan Pengawas Obat &amp; Makanan Indonesia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Kategori Produk Bayi Ramah Lingkungan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005840"/>
            <a:ext cx="2011680" cy="365760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005840"/>
            <a:ext cx="201168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65760" y="10058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Perawatan Kulit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1600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Sabun bayi organik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7200" y="22402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Minyak telon alami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28803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Losion berbahan aloe vera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57200" y="35204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Bedak organik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514600" y="1005840"/>
            <a:ext cx="2011680" cy="365760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514600" y="1005840"/>
            <a:ext cx="201168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514600" y="10058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Pakaian Bayi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2606040" y="1600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Katun organik (GOTS)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606040" y="22402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Bambu &amp; tencel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606040" y="28803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Bebas pewarna azo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2606040" y="35204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Anti alergi alami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1005840"/>
            <a:ext cx="2011680" cy="365760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663440" y="1005840"/>
            <a:ext cx="201168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663440" y="10058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Mainan &amp; Aksesori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54880" y="1600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Kayu FSC bersertifikat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54880" y="22402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Silikon food-grade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54880" y="28803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Cat non-toxic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754880" y="35204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Tanpa BPA &amp; phthalate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812280" y="1005840"/>
            <a:ext cx="2011680" cy="3657600"/>
          </a:xfrm>
          <a:prstGeom prst="rect">
            <a:avLst/>
          </a:prstGeom>
          <a:solidFill>
            <a:srgbClr val="2D6A4F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812280" y="1005840"/>
            <a:ext cx="201168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12280" y="100584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Perlengkapan Makan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903720" y="160020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Mangkuk bambu organik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903720" y="224028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Sendok kayu steril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903720" y="288036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Bib dari bahan daur ulang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903720" y="3520440"/>
            <a:ext cx="1828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4C69D"/>
                </a:solidFill>
              </a:rPr>
              <a:t>✦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</a:rPr>
              <a:t>Botol kaca tanpa BPA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43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Tips Cerdas Memilih Produk Eco Baby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65760" y="1097280"/>
            <a:ext cx="502920" cy="50292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1097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005840" y="100584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Baca Daftar Bahan (INCI)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05840" y="135331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Hindari paraben, sulfat, fragrance sintetis, dan pewarna buatan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65760" y="1874520"/>
            <a:ext cx="502920" cy="50292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874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005840" y="178308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Cek Tanggal Kadaluarsa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05840" y="213055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Produk alami memiliki umur simpan lebih pendek, periksa selalu sebelum digunakan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2651760"/>
            <a:ext cx="502920" cy="50292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651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05840" y="256032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Pilih Kemasan Minim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290779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Pilih produk dengan kemasan daur ulang, refillable, atau package minimum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3429000"/>
            <a:ext cx="502920" cy="50292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34290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05840" y="333756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Uji Patch Test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05840" y="368503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Coba produk baru di kulit dalam lengan bayi selama 24 jam sebelum penggunaan penuh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4206240"/>
            <a:ext cx="502920" cy="502920"/>
          </a:xfrm>
          <a:prstGeom prst="ellipse">
            <a:avLst/>
          </a:prstGeom>
          <a:solidFill>
            <a:srgbClr val="40916C"/>
          </a:solidFill>
          <a:ln w="12700">
            <a:solidFill>
              <a:srgbClr val="40916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42062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005840" y="4114800"/>
            <a:ext cx="3657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4332"/>
                </a:solidFill>
              </a:rPr>
              <a:t>Beli Secukupnya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05840" y="4462272"/>
            <a:ext cx="7498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9080"/>
                </a:solidFill>
              </a:rPr>
              <a:t>Hindari pemborosan dengan membeli sesuai kebutuhan, kurangi sampah produk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371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 Bahan Berbahaya yang Harus Dihindari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365760" y="118872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5760" y="118872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8016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Paraben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169164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Mengganggu hormon endokrin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846320" y="118872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46320" y="118872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28016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Sodium Lauryl Sulfate (SLS)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029200" y="169164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Iritasi kulit &amp; mata sensitif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65760" y="242316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65760" y="242316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51460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Phenoxyethanol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292608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Berisiko pada sistem saraf bayi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846320" y="242316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46320" y="242316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0" y="251460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Fragrance/Parfum Sintetis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029200" y="292608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Mengandung ratusan bahan kimia tersembunyi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365760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65760" y="365760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7490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Talc (bedak talek)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" y="416052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Potensi mengandung asbestos &amp; karsinogen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846320" y="3657600"/>
            <a:ext cx="4206240" cy="1051560"/>
          </a:xfrm>
          <a:prstGeom prst="rect">
            <a:avLst/>
          </a:prstGeom>
          <a:solidFill>
            <a:srgbClr val="FFF5F5"/>
          </a:solidFill>
          <a:ln w="12700">
            <a:solidFill>
              <a:srgbClr val="FFCCC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46320" y="3657600"/>
            <a:ext cx="73152" cy="1051560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029200" y="37490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6F51"/>
                </a:solidFill>
              </a:rPr>
              <a:t>Oxybenzone (tabir surya)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029200" y="4160520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B4332"/>
                </a:solidFill>
              </a:rPr>
              <a:t>Diserap kulit, mengganggu hormonal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43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274320"/>
            <a:ext cx="18288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4000" b="1" dirty="0">
                <a:solidFill>
                  <a:srgbClr val="40916C">
                    <a:alpha val="30000"/>
                  </a:srgbClr>
                </a:solidFill>
              </a:rPr>
              <a:t>02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1371600" y="1645920"/>
            <a:ext cx="6400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Popok Kain vs Sekali Pakai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371600" y="283464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74C69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Perbandingan mendalam &amp; dampaknya terhadap lingkungan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371600" y="2697480"/>
            <a:ext cx="22860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0" y="45720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2 Eco Baby Care</dc:title>
  <dc:subject>PptxGenJS Presentation</dc:subject>
  <dc:creator>PptxGenJS</dc:creator>
  <cp:lastModifiedBy>PptxGenJS</cp:lastModifiedBy>
  <cp:revision>1</cp:revision>
  <dcterms:created xsi:type="dcterms:W3CDTF">2026-04-25T22:18:51Z</dcterms:created>
  <dcterms:modified xsi:type="dcterms:W3CDTF">2026-04-25T22:18:51Z</dcterms:modified>
</cp:coreProperties>
</file>